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07" r:id="rId3"/>
    <p:sldId id="300" r:id="rId4"/>
    <p:sldId id="289" r:id="rId5"/>
    <p:sldId id="306" r:id="rId6"/>
    <p:sldId id="309" r:id="rId7"/>
    <p:sldId id="263" r:id="rId8"/>
    <p:sldId id="259" r:id="rId9"/>
    <p:sldId id="268" r:id="rId10"/>
    <p:sldId id="267" r:id="rId11"/>
    <p:sldId id="322" r:id="rId12"/>
    <p:sldId id="299" r:id="rId13"/>
    <p:sldId id="302" r:id="rId14"/>
    <p:sldId id="310" r:id="rId15"/>
    <p:sldId id="312" r:id="rId16"/>
    <p:sldId id="313" r:id="rId17"/>
    <p:sldId id="317" r:id="rId18"/>
    <p:sldId id="258" r:id="rId19"/>
    <p:sldId id="319" r:id="rId20"/>
    <p:sldId id="304" r:id="rId21"/>
    <p:sldId id="318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11.8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42,'66'1,"73"-3,-83-9,-42 8,0 0,17-2,65 5,11-1,-66-8,-28 5,3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9:51.5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70,'134'-12,"-16"1,-96 10,0-2,25-7,-3 1,4 0,-30 4,0 2,34-3,61 6,-94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9:59.4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0,'565'0,"-544"0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10:03.3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50,'75'-1,"87"-11,-9-12,-131 20,1 0,0 2,0 0,0 2,-1 0,43 8,-45-3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10:08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23,'1'1,"-1"0,1 0,-1 0,0 0,1 0,0 0,-1 0,1 0,0 0,-1-1,1 1,0 0,0 0,0-1,-1 1,1 0,0-1,0 1,0-1,0 1,0-1,0 0,0 1,0-1,0 0,1 0,0 0,36 5,-34-5,13 0,1-1,-1-1,0 0,0-1,0-1,17-6,-11 3,1 1,25-3,48 7,-85 2,8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10:13.3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 24,'37'0,"0"-3,48-8,-41 6,1 1,67 3,-63 2,-37-1,-1 1,1 1,-1-1,1 2,-1 0,0 0,19 9,-29-12,0 1,-1-1,1 1,0-1,-1 1,1-1,0 1,-1-1,1 1,-1-1,1 1,-1 0,1-1,-1 1,0 0,1-1,-1 1,0 0,0 0,1 0,-1-1,0 1,0 0,0 0,0 0,0-1,0 1,0 0,0 0,0 0,0-1,-1 1,1 0,0 0,0-1,-1 1,1 0,-1-1,1 1,0 0,-1-1,1 1,-1 0,0-1,1 1,-1-1,0 1,-5 5,0 0,-1-1,-10 8,12-10,-2 3,0-1,-1 0,1 0,-1-1,0 0,0 0,0-1,0 0,-1 0,0-1,1 0,-17 1,-83 7,-34 1,100-11,0-3,-45-8,63 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10:15.2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13,'31'-12,"-28"12,-1 0,1 0,0 0,0 1,0-1,0 1,0 0,-1 0,1 0,0 0,-1 0,1 1,0-1,-1 1,0-1,1 1,-1 0,0 0,0 0,2 3,2 4,1 1,-2-1,10 22,4 6,-17-34,0-1,0 1,0-1,0 0,1 0,-1 0,1 0,-1 0,1 0,0-1,-1 1,1-1,0 0,0 0,0 0,0 0,0 0,0-1,0 0,1 1,-1-1,0 0,4-1,8 0,0-2,0 0,23-7,-10 2,3-1,-16 5,0 0,0 1,22-2,-27 5,0-1,0-1,17-5,-12 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09:33.09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46,'4'0,"1"-1,-1 1,0-1,0 0,6-3,13-2,24 0,1 2,1 2,53 5,-22 8,32 1,323-11,-206-3,-195 1,54-11,-42 5,15-3,-27 4,69-4,289 11,-353 2,0 0,51 13,30 3,209-13,-192-8,-13 1,137 3,-147 12,-71-7,18 3,-30-4,58 4,-73-10,-2-1,0 1,1 1,-1 0,0 1,0 1,0 0,0 0,20 10,-22-9,0 1,0-2,0 0,0 0,0-1,1-1,-1 0,1 0,14-2,10-3,64-14,-61 8,-27 6,0 0,1 1,-1 1,1 0,-1 1,1 0,-1 1,26 3,23 6,0-2,110-3,-147-3,-1 1,30 6,-29-3,50 3,-4-10,-40 1,1 0,-1 3,55 8,-42-1,-24-6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09:38.42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24,'136'-11,"2"-1,-43 11,105 4,-130 7,-45-5,38 2,-11-8,-35 0,1 1,-1 1,0 0,1 1,16 4,-12 0,0-2,-1-1,34 2,70-7,-44 0,-65 2,22-1,1 2,-1 1,0 2,65 15,-58-7,-25-7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09:45.58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1,'0'0,"1"1,-1 0,0 0,0 0,1-1,-1 1,1 0,-1 0,0-1,1 1,0 0,-1-1,1 1,-1 0,1-1,0 1,-1-1,1 1,0-1,-1 1,1-1,0 0,0 1,0-1,-1 0,1 0,2 1,26 3,-26-4,403 26,-372-25,82 9,48 2,-127-12,0 2,49 9,-54-7,1-1,48-3,-49-1,1 2,41 5,-66-4,-1 1,1-1,-1 1,0 0,0 1,11 7,-10-6,0-1,1 1,-1-1,12 3,6-1,0-1,36 1,20 3,89 13,-99-15,0-2,82-7,-45 0,-32 3,80-3,-104-8,-39 7,0 0,18-1,303 1,-172 5,-107-3,84-12,-96 9,68 1,13 0,-81-7,-16 3,-12 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09:51.58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70,'157'-12,"6"1,380 12,-516-3,0-1,0-1,36-10,-34 7,1 1,39-3,-11 6,65 6,-69 8,-39-8,0 0,16 1,-2-2,1 1,32 7,-44-6,-1-1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17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0 116,'16'-2,"0"0,-1-1,1 0,28-12,-3 2,27-8,-49 13,0 2,0 0,1 2,0 0,32-2,-14 5,-1 1,0-1,55-9,-25 1,-48 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10:03.99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26,'22'-1,"0"0,0-1,32-8,-21 4,-1 3,1 0,57 4,-34 0,-38 1,-1 0,0 1,0 1,0 0,32 14,-26-10,1 0,24 4,139 11,-111-17,116-3,-104-4,-72 2,0 0,0 2,16 4,-14-3,-1-1,24 1,393-2,-209-4,-218 2,0-1,-1 0,1 0,-1 0,1-1,-1 1,1-2,-1 1,0-1,0 0,9-6,4 0,1 0,-1 2,1 0,1 2,-1 0,29-3,-9 1,-22 4,0 1,0 0,1 1,-1 1,0 1,1 1,-1 0,27 7,-15-3,1-2,-1-2,1 0,46-4,-9 0,268 2,-310 1,-1 2,40 9,-45-8,-13-2,0 0,0 1,0-1,0 1,-1 1,1-1,9 8,-5-3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10:11.11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94,'35'0,"0"-1,-1-2,1-2,0-1,-1-1,56-21,-69 22,0 0,0 1,1 2,24-2,15-3,4 2,-1 2,79 5,-40 1,-30-3,79 3,-61 13,-69-11,-15-1,1-1,0 1,-1 1,0-1,0 1,0 1,0-1,-1 1,0 0,0 1,7 7,-7-7,-1 0,1-1,0 0,0 0,1 0,0-1,-1 0,1 0,1-1,-1 0,10 3,2-3,0-1,31-1,-34-1,1 0,-1 1,0 1,27 6,-26-3,5 2,0-1,35 5,-50-10,0-1,1 0,-1 0,1 0,-1-1,0 0,0-1,1 0,-1 0,0 0,-1-1,9-4,-6 3,0 0,0 0,0 1,1 0,0 1,-1 0,18-2,5 3,34 3,-42 0,0-2,0 0,28-5,-5-3,-1 1,2 3,-1 2,61 5,-54 8,-40-8,0 0,18 2,258-3,-149-4,380 2,-502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10:16.3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72,'48'1,"-26"0,-1-1,1 0,0-2,39-7,-33 2,0 2,30-1,22-4,99-13,-118 16,1 3,93 5,-52 1,-63-3,0 3,66 11,-79-9,0-2,43 0,9 0,35 18,-96-19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10:20.97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25,'0'1,"1"0,-1 0,0 0,1 0,-1 0,1 0,0 0,-1 0,1 0,0 0,-1-1,1 1,0 0,0 0,0-1,0 1,0-1,-1 1,1-1,2 1,23 11,-23-11,7 2,1 0,0 0,1-1,-1 0,0-1,23 0,-2-3,35-8,-38 6,107-17,-84 11,-21 3,0 1,63-3,447 10,-524 0,-1 1,32 7,-30-5,0-1,23 2,-10-3,35 7,-36-4,46 2,-45-5,-1 2,0 1,0 1,39 13,-53-15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10:32.97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47,'28'-1,"42"-8,8 0,81 8,29-1,-119-9,-43 7,33-3,373 5,-223 3,-165-1,0 1,71 12,-83-8,41 1,-52-5,-1 0,0 1,1 1,-1 1,36 12,-43-11,0-2,0 0,1 0,-1-1,0-1,22-1,-18 0,0 1,0 1,22 4,27 6,4-1,-61-9,1-1,0 0,-1-1,1 0,0-1,-1 0,15-3,21-2,243 4,-158 3,-100-3,48-8,12-1,-65 10,16-1,58-10,-50 6,1 2,-1 1,52 6,-10-1,-4-4,98 4,-160 2,0 0,35 12,-31-7,36 5,-15-6,-23-2,31 1,-38-7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19:10:39.49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24,'3'-1,"-1"-1,1 0,0 0,0 1,-1 0,1-1,0 1,0 0,1 1,5-2,36-2,-31 4,359-4,-208 6,-96-3,109 15,-106-7,144-4,-113-5,-83 4,0 0,0 1,0 1,25 9,-24-7,-1 0,1-2,40 4,-56-9,-4 1,0 0,1 0,-1 0,0 0,0 0,1 0,-1 0,0 0,0 0,1 1,-1-1,0 0,0 1,0-1,0 1,0-1,2 2,-3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30.3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6,'5'1,"-1"0,0 0,0 1,0-1,7 4,5 2,-13-6,15 5,0 0,0-1,1-2,-1 1,22-1,234-4,-259 1,0-1,1 0,-1-2,0 0,0 0,0-1,28-13,-30 8,-2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35.2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34,'524'0,"-506"-1,0-1,36-9,-9 1,-27 6,-4-1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41.4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82,'1'1,"-1"0,0 0,1 0,-1 0,1 0,-1 0,1 0,0-1,-1 1,1 0,0 0,0 0,0-1,-1 1,1 0,0-1,0 1,0-1,0 1,0-1,0 0,0 1,0-1,0 0,0 1,0-1,2 0,35 4,-34-4,23 2,0-1,0-2,0 0,0-2,32-8,-20 3,-28 7,1-1,-1-1,0 0,17-8,-8 2,0 1,0 1,0 1,1 0,0 2,0 0,0 1,33 1,-45 1,0 1,-1-1,1 0,15-5,-9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44.0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688 1,'-4'0,"0"1,0 1,0-1,0 1,1-1,-1 1,-3 2,-7 4,-18 3,0-1,-37 7,64-16,-31 4,-1-1,1-1,-67-5,23 0,32 0,28 1,0 0,0 2,0 0,0 1,-27 6,33-3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8:57.1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48,'26'0,"0"-2,-1-1,0-1,1-1,27-10,-33 10,-1 0,1 2,-1 0,1 2,24 0,98 13,7 1,-130-11,0 0,-1 1,0 1,25 8,-23-6,0-1,0 0,29 2,18-6,-47-2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9:16.9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24,'388'0,"-366"-1,0-1,28-7,-27 5,41-4,71 9,-115-1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4T21:09:42.1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64,'12'-1,"0"-1,-1 1,1-2,-1 0,1 0,13-7,-13 5,1 1,-1 0,1 1,24-4,-11 7,0 0,-1 2,1 0,31 9,-35-7,1-1,0-1,-1 0,1-2,0-1,0-1,0 0,31-9,-31 6,32-2,-32 5,33-8,-40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A0E7A-158B-4BDE-863C-6189D197AE6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606D4-FE48-4514-BC02-B10EB685B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1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3CB54-8D3E-44DA-8986-622769F719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6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367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3CB54-8D3E-44DA-8986-622769F719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15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7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0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35" fontAlgn="base">
              <a:spcBef>
                <a:spcPct val="0"/>
              </a:spcBef>
              <a:spcAft>
                <a:spcPct val="0"/>
              </a:spcAft>
              <a:defRPr/>
            </a:pPr>
            <a:fld id="{A4A67883-92E7-4000-AEC0-9CEDF892DDAB}" type="slidenum">
              <a:rPr lang="en-US">
                <a:solidFill>
                  <a:srgbClr val="000000"/>
                </a:solidFill>
                <a:latin typeface="Arial" charset="0"/>
              </a:rPr>
              <a:pPr defTabSz="93173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590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7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67883-92E7-4000-AEC0-9CEDF892D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7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3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9D8A-FE96-42DB-A075-CB9AE56FC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AA57-1EBC-4A32-BE99-F462C3BA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A0774-8205-4F64-839A-C255DABE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D3274-EAB3-45D8-BD71-7B76EA7F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ACCF3-AC3A-42D7-9171-C244C1A0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3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EFD3-2A93-484A-84E6-3D4682A7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B8861-0591-4134-8296-C3643C840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D0BCD-4368-4FDF-94DE-58612154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C206D-7273-43D9-905C-7D773406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BCFD9-FF8A-4894-8ECA-1C0D51E8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3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43BA0D-2A3D-4C91-A655-EFCFB7FC5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605F6-EFD2-49E1-8027-70CE839B7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5D5FF-1E38-459B-81A2-413316B6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CA3DA-CAD6-4755-B7B7-28D95BFD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E2AF3-6E24-4FDF-AE00-1548AD6C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9635954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3"/>
          <a:stretch/>
        </p:blipFill>
        <p:spPr>
          <a:xfrm>
            <a:off x="-4342" y="0"/>
            <a:ext cx="12200684" cy="6858000"/>
          </a:xfrm>
          <a:prstGeom prst="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508002" y="5562600"/>
            <a:ext cx="11683996" cy="1320800"/>
          </a:xfrm>
          <a:prstGeom prst="round1Rect">
            <a:avLst>
              <a:gd name="adj" fmla="val 3433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889067" y="5872369"/>
            <a:ext cx="1930400" cy="763675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4856" y="5879432"/>
            <a:ext cx="8566555" cy="370237"/>
          </a:xfrm>
        </p:spPr>
        <p:txBody>
          <a:bodyPr/>
          <a:lstStyle>
            <a:lvl1pPr algn="l">
              <a:defRPr sz="2667" b="1" baseline="0">
                <a:solidFill>
                  <a:srgbClr val="004E7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4856" y="6271641"/>
            <a:ext cx="8574576" cy="329689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2133" b="0">
                <a:solidFill>
                  <a:srgbClr val="32B1C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5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2CBD5BD5-9CB9-45BC-B306-607259E080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37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59288"/>
            <a:ext cx="10363200" cy="1362075"/>
          </a:xfrm>
        </p:spPr>
        <p:txBody>
          <a:bodyPr anchor="t"/>
          <a:lstStyle>
            <a:lvl1pPr algn="l">
              <a:defRPr sz="4267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19401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56E9D-BF22-4568-9A17-C55B6E95C8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33" y="1138237"/>
            <a:ext cx="5486400" cy="4983163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5467" y="1138237"/>
            <a:ext cx="5486400" cy="4983163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5A430-CC70-4968-86CB-A4C03B04B0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4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5516-1791-48F0-B07B-241563269F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00818" y="2718816"/>
            <a:ext cx="3590375" cy="14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5516-1791-48F0-B07B-241563269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48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3001" y="903896"/>
            <a:ext cx="11496103" cy="501930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667"/>
            </a:lvl2pPr>
            <a:lvl3pPr>
              <a:lnSpc>
                <a:spcPct val="100000"/>
              </a:lnSpc>
              <a:spcBef>
                <a:spcPts val="800"/>
              </a:spcBef>
              <a:defRPr sz="2400"/>
            </a:lvl3pPr>
            <a:lvl4pPr marL="1219170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 sz="2400"/>
            </a:lvl4pPr>
            <a:lvl5pPr marL="1523962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54993" y="6502123"/>
            <a:ext cx="4694736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latin typeface="+mn-lt"/>
                <a:cs typeface="Arial" pitchFamily="34" charset="0"/>
              </a:defRPr>
            </a:lvl1pPr>
          </a:lstStyle>
          <a:p>
            <a:fld id="{2F5C7E39-7EF5-214C-AEAF-D9C1016F9396}" type="slidenum">
              <a:rPr lang="en-US" smtClean="0">
                <a:solidFill>
                  <a:srgbClr val="2EB135"/>
                </a:solidFill>
              </a:rPr>
              <a:pPr/>
              <a:t>‹#›</a:t>
            </a:fld>
            <a:r>
              <a:rPr lang="en-US" dirty="0">
                <a:solidFill>
                  <a:srgbClr val="005072"/>
                </a:solidFill>
              </a:rPr>
              <a:t> | 2016-2018 Business Plan </a:t>
            </a:r>
          </a:p>
          <a:p>
            <a:endParaRPr lang="en-US" sz="1200" dirty="0">
              <a:solidFill>
                <a:prstClr val="black"/>
              </a:solidFill>
            </a:endParaRPr>
          </a:p>
          <a:p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1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5182-BE43-4572-A72F-5091FCDD8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1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A185-2CA8-4E0D-A6DC-37EB94F1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8726B-24CB-4E26-B9CC-6AD233357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CCD49-B8BC-4E8C-BC64-D9724E2E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831A-75A8-47D7-9B96-13640579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BB85E-8701-468D-B28D-90238FB5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1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6583-BF46-4B49-98DF-1CC9598D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3862E-8387-45EF-A5AA-DD7322590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29E39-6EDC-4124-B8B0-D17CD2D1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0A23A-31B3-4667-A57C-A8B8CFE7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715BA-A2A3-4474-BB63-49647A01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0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560B-C940-479A-93C5-4BBBF61D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9515-3A43-4AEA-B06D-43DB9A27A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7B59E-1519-44E7-996A-B8C427BA0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111A-A34F-4FF1-ACCE-010661D2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70349-93FF-4CB6-A2A4-1554E258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E0CC-294B-4096-AF46-FC9B9D5A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9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F39-A6FC-45D6-AEF2-50DC41B6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07B46-B9F7-42E6-931D-13F1D7263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F72D1-2961-4184-BB92-D4A6FD18C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5D6B1-C044-4175-8992-64AD6A6F1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258B4-DDE9-4C68-B95A-095CBBC7B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1A0DD-FCFB-429E-BB07-9A72B090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32CCA-4393-43A5-9297-FE90830F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6F73D-6C94-42A1-BEFA-9811B95F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D289-0176-43DC-9182-CEA69FCF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09827-8861-41E8-8FE5-334F28F6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84A3B-B820-4BA8-AA1E-57FFDAD4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9A62D-EBCF-4924-8090-797A32C2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1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E9E63-1C15-44BA-93A5-35582B32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9E8C3-6F08-4F8A-B2B4-EA8BD026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3A6B3-33F3-4151-AA30-82854102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3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23CF-FD6C-4043-85B0-9FA6556F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EC35C-B997-417B-8487-8677A1F4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46CB1-3A30-4CEB-8E5C-18AB0ACBB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93E37-E7BC-4158-9789-2247CEDF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56474-A3CF-4325-9301-3013807A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E9E88-79D1-439E-93AE-2F7CD556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83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860E-9683-4533-88AE-80CDD8CB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7382A6-D0CB-4F36-9B89-B3B793C2F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D1934-F119-44BF-AA3B-FA5E644C0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4B7F8-3063-4A17-836F-617D857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D90BC-9422-444D-BDEA-17327704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1336-D46D-4796-9FD6-D2070FA7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9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4AF80-31FA-49BA-B6ED-49D3BCDE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94A08-E733-4708-AFFF-BC454E681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DDEFE-BDC9-4F44-BBEA-4FB942A80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44D15-0EDB-4BD7-9C41-7E6FD19045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6141-7CD4-41D0-B1C7-30F26EB27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8DF6-DCEB-42E4-B6EE-3DA3EDA91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DC42A-7F0B-4E9C-9F6D-D83EBE24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74"/>
            </a:gs>
            <a:gs pos="100000">
              <a:schemeClr val="tx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/>
          <p:cNvSpPr/>
          <p:nvPr/>
        </p:nvSpPr>
        <p:spPr>
          <a:xfrm>
            <a:off x="203200" y="889000"/>
            <a:ext cx="11785600" cy="5791200"/>
          </a:xfrm>
          <a:prstGeom prst="round2DiagRect">
            <a:avLst/>
          </a:prstGeom>
          <a:solidFill>
            <a:schemeClr val="bg1"/>
          </a:solidFill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3229" y="250136"/>
            <a:ext cx="11416633" cy="63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7357" y="1145592"/>
            <a:ext cx="1111946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6870" y="6372725"/>
            <a:ext cx="282006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67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727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67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4331" y="63727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67" b="1"/>
            </a:lvl1pPr>
          </a:lstStyle>
          <a:p>
            <a:fld id="{40455516-1791-48F0-B07B-241563269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8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r" rtl="0" fontAlgn="base">
        <a:lnSpc>
          <a:spcPct val="85000"/>
        </a:lnSpc>
        <a:spcBef>
          <a:spcPct val="0"/>
        </a:spcBef>
        <a:spcAft>
          <a:spcPct val="0"/>
        </a:spcAft>
        <a:defRPr sz="2133" b="1">
          <a:solidFill>
            <a:srgbClr val="FFFFFF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5pPr>
      <a:lvl6pPr marL="609585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6pPr>
      <a:lvl7pPr marL="1219170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7pPr>
      <a:lvl8pPr marL="1828754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8pPr>
      <a:lvl9pPr marL="2438339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9pPr>
    </p:titleStyle>
    <p:bodyStyle>
      <a:lvl1pPr marL="302676" indent="-302676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04E74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61981" indent="-30691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04E74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2pPr>
      <a:lvl3pPr marL="1219170" indent="-304792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04E74"/>
        </a:buClr>
        <a:buFont typeface="Wingdings" pitchFamily="2" charset="2"/>
        <a:buChar char="§"/>
        <a:defRPr sz="1867">
          <a:solidFill>
            <a:schemeClr val="tx1"/>
          </a:solidFill>
          <a:latin typeface="+mn-lt"/>
        </a:defRPr>
      </a:lvl3pPr>
      <a:lvl4pPr marL="2133547" indent="-304792" algn="l" rtl="0" fontAlgn="base">
        <a:lnSpc>
          <a:spcPct val="8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743131" indent="-304792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3352716" indent="-304792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962301" indent="-304792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4571886" indent="-304792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181470" indent="-304792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21.xml"/><Relationship Id="rId18" Type="http://schemas.openxmlformats.org/officeDocument/2006/relationships/image" Target="../media/image27.png"/><Relationship Id="rId3" Type="http://schemas.openxmlformats.org/officeDocument/2006/relationships/customXml" Target="../ink/ink16.xml"/><Relationship Id="rId21" Type="http://schemas.openxmlformats.org/officeDocument/2006/relationships/customXml" Target="../ink/ink25.xml"/><Relationship Id="rId7" Type="http://schemas.openxmlformats.org/officeDocument/2006/relationships/customXml" Target="../ink/ink18.xml"/><Relationship Id="rId12" Type="http://schemas.openxmlformats.org/officeDocument/2006/relationships/image" Target="../media/image24.png"/><Relationship Id="rId17" Type="http://schemas.openxmlformats.org/officeDocument/2006/relationships/customXml" Target="../ink/ink23.xml"/><Relationship Id="rId2" Type="http://schemas.openxmlformats.org/officeDocument/2006/relationships/image" Target="../media/image16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10" Type="http://schemas.openxmlformats.org/officeDocument/2006/relationships/image" Target="../media/image23.png"/><Relationship Id="rId19" Type="http://schemas.openxmlformats.org/officeDocument/2006/relationships/customXml" Target="../ink/ink24.xml"/><Relationship Id="rId4" Type="http://schemas.openxmlformats.org/officeDocument/2006/relationships/image" Target="../media/image20.png"/><Relationship Id="rId9" Type="http://schemas.openxmlformats.org/officeDocument/2006/relationships/customXml" Target="../ink/ink19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image" Target="../media/image120.png"/><Relationship Id="rId26" Type="http://schemas.openxmlformats.org/officeDocument/2006/relationships/image" Target="../media/image160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3.png"/><Relationship Id="rId16" Type="http://schemas.openxmlformats.org/officeDocument/2006/relationships/image" Target="../media/image110.png"/><Relationship Id="rId20" Type="http://schemas.openxmlformats.org/officeDocument/2006/relationships/image" Target="../media/image13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customXml" Target="../ink/ink5.xml"/><Relationship Id="rId24" Type="http://schemas.openxmlformats.org/officeDocument/2006/relationships/image" Target="../media/image150.png"/><Relationship Id="rId32" Type="http://schemas.openxmlformats.org/officeDocument/2006/relationships/image" Target="../media/image19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510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Relationship Id="rId22" Type="http://schemas.openxmlformats.org/officeDocument/2006/relationships/image" Target="../media/image140.png"/><Relationship Id="rId27" Type="http://schemas.openxmlformats.org/officeDocument/2006/relationships/customXml" Target="../ink/ink13.xml"/><Relationship Id="rId3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38A9FE-B61E-40B7-A5B2-AAC0B364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9"/>
            <a:ext cx="6096700" cy="3429000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E32D9CF9-6B76-4856-A3F2-02123B899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2"/>
            <a:ext cx="6087835" cy="3437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6BF20-B553-45D4-9BDF-D7A8908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090687" cy="3429000"/>
          </a:xfrm>
          <a:prstGeom prst="rect">
            <a:avLst/>
          </a:prstGeom>
        </p:spPr>
      </p:pic>
      <p:pic>
        <p:nvPicPr>
          <p:cNvPr id="6" name="Picture 5" descr="A picture containing yellow&#10;&#10;Description automatically generated">
            <a:extLst>
              <a:ext uri="{FF2B5EF4-FFF2-40B4-BE49-F238E27FC236}">
                <a16:creationId xmlns:a16="http://schemas.microsoft.com/office/drawing/2014/main" id="{AF9A9A9A-2FAC-441E-8EC4-57DDBB181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3987" y="3607606"/>
            <a:ext cx="3436085" cy="304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0DB2E3-56CD-4EAC-83A8-CAA01A867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4016" y="3623211"/>
            <a:ext cx="3414099" cy="3042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C27AA-975F-4D1E-B178-078638F2C777}"/>
              </a:ext>
            </a:extLst>
          </p:cNvPr>
          <p:cNvSpPr txBox="1"/>
          <p:nvPr/>
        </p:nvSpPr>
        <p:spPr>
          <a:xfrm>
            <a:off x="1760829" y="371642"/>
            <a:ext cx="89002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      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Renewable Energy</a:t>
            </a:r>
          </a:p>
          <a:p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Lessons Learned From North Carolina</a:t>
            </a:r>
          </a:p>
          <a:p>
            <a:endParaRPr lang="en-US" sz="4000" dirty="0">
              <a:highlight>
                <a:srgbClr val="FFFF00"/>
              </a:highlight>
            </a:endParaRPr>
          </a:p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Representative John Szoka</a:t>
            </a:r>
          </a:p>
          <a:p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NC House of Representatives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5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B7F14CA-4647-4DC0-9A33-DCD3D18F5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3" y="265483"/>
            <a:ext cx="10460553" cy="63270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3E537F-F4C5-49DF-9B22-1D2059DFB281}"/>
                  </a:ext>
                </a:extLst>
              </p14:cNvPr>
              <p14:cNvContentPartPr/>
              <p14:nvPr/>
            </p14:nvContentPartPr>
            <p14:xfrm>
              <a:off x="954887" y="2440376"/>
              <a:ext cx="1738440" cy="57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3E537F-F4C5-49DF-9B22-1D2059DFB2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887" y="2296376"/>
                <a:ext cx="1882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BC7708-7FC1-4A28-ADD3-800E1E2DA1B3}"/>
                  </a:ext>
                </a:extLst>
              </p14:cNvPr>
              <p14:cNvContentPartPr/>
              <p14:nvPr/>
            </p14:nvContentPartPr>
            <p14:xfrm>
              <a:off x="10572647" y="2423816"/>
              <a:ext cx="562680" cy="32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BC7708-7FC1-4A28-ADD3-800E1E2DA1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00647" y="2279816"/>
                <a:ext cx="70632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218A1C-E6E6-4274-82C0-3EFF7DEB2E2D}"/>
                  </a:ext>
                </a:extLst>
              </p14:cNvPr>
              <p14:cNvContentPartPr/>
              <p14:nvPr/>
            </p14:nvContentPartPr>
            <p14:xfrm>
              <a:off x="946967" y="2726216"/>
              <a:ext cx="1265400" cy="75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218A1C-E6E6-4274-82C0-3EFF7DEB2E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4967" y="2582576"/>
                <a:ext cx="14090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9EF640-9E1D-4F77-A750-1D004013A025}"/>
                  </a:ext>
                </a:extLst>
              </p14:cNvPr>
              <p14:cNvContentPartPr/>
              <p14:nvPr/>
            </p14:nvContentPartPr>
            <p14:xfrm>
              <a:off x="10556447" y="2701376"/>
              <a:ext cx="571320" cy="25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9EF640-9E1D-4F77-A750-1D004013A0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4447" y="2557376"/>
                <a:ext cx="71496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DE00DE7-309B-4828-81D3-EC4EEE50D1F6}"/>
                  </a:ext>
                </a:extLst>
              </p14:cNvPr>
              <p14:cNvContentPartPr/>
              <p14:nvPr/>
            </p14:nvContentPartPr>
            <p14:xfrm>
              <a:off x="946967" y="4129856"/>
              <a:ext cx="1170720" cy="42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DE00DE7-309B-4828-81D3-EC4EEE50D1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4967" y="3985856"/>
                <a:ext cx="1314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618562-BD1D-4147-9BB0-1EE396C8DF14}"/>
                  </a:ext>
                </a:extLst>
              </p14:cNvPr>
              <p14:cNvContentPartPr/>
              <p14:nvPr/>
            </p14:nvContentPartPr>
            <p14:xfrm>
              <a:off x="913847" y="4415336"/>
              <a:ext cx="1256760" cy="66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618562-BD1D-4147-9BB0-1EE396C8DF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2207" y="4271696"/>
                <a:ext cx="14004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9F45AA-3371-42EF-9147-2EE4459AD280}"/>
                  </a:ext>
                </a:extLst>
              </p14:cNvPr>
              <p14:cNvContentPartPr/>
              <p14:nvPr/>
            </p14:nvContentPartPr>
            <p14:xfrm>
              <a:off x="10556447" y="4137776"/>
              <a:ext cx="529920" cy="27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9F45AA-3371-42EF-9147-2EE4459AD2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84447" y="3994136"/>
                <a:ext cx="673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CC87F83-EA2D-487D-9B2D-6F7918E17675}"/>
                  </a:ext>
                </a:extLst>
              </p14:cNvPr>
              <p14:cNvContentPartPr/>
              <p14:nvPr/>
            </p14:nvContentPartPr>
            <p14:xfrm>
              <a:off x="10466807" y="4448456"/>
              <a:ext cx="621360" cy="32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CC87F83-EA2D-487D-9B2D-6F7918E1767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394807" y="4304816"/>
                <a:ext cx="76500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47BF45-C59E-4720-BF65-6470E215534A}"/>
                  </a:ext>
                </a:extLst>
              </p14:cNvPr>
              <p14:cNvContentPartPr/>
              <p14:nvPr/>
            </p14:nvContentPartPr>
            <p14:xfrm>
              <a:off x="913847" y="4726016"/>
              <a:ext cx="1444680" cy="42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47BF45-C59E-4720-BF65-6470E21553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2207" y="4582376"/>
                <a:ext cx="158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40B8E28-C8FC-4C35-A952-4A24529AD935}"/>
                  </a:ext>
                </a:extLst>
              </p14:cNvPr>
              <p14:cNvContentPartPr/>
              <p14:nvPr/>
            </p14:nvContentPartPr>
            <p14:xfrm>
              <a:off x="10515407" y="4734296"/>
              <a:ext cx="558000" cy="28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40B8E28-C8FC-4C35-A952-4A24529AD93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43407" y="4590656"/>
                <a:ext cx="701640" cy="3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31703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894" y="1026458"/>
            <a:ext cx="1107281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Public Utility Regulatory Policies Act  of 1978 (PURPA)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passed with the intention of: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Conserving electric energy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Increasing efficiency in facilities and resources used by utility companies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Making retail rates for electric consumers more fair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Speeding up the creation of hydroelectric energy production at small dams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Conserving natural gas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PURPA encouraged: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Creating a market for power from non-utility power producers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Increased efficiency by making use of cogeneration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Ending promotional rate structures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Encouraging the development of hydroelectric power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The conservation of electric energy and natural gas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PURPA implementation left to the states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553229" y="240006"/>
            <a:ext cx="11416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 dirty="0">
                <a:solidFill>
                  <a:schemeClr val="bg1"/>
                </a:solidFill>
              </a:rPr>
              <a:t>Legacy Federal Energy Policy- PURPA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6456E9D-BF22-4568-9A17-C55B6E95C8DE}" type="slidenum">
              <a:rPr lang="en-US">
                <a:solidFill>
                  <a:prstClr val="white"/>
                </a:solidFill>
                <a:latin typeface="Arial Narrow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894" y="1026458"/>
            <a:ext cx="1107281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PURPA implementation left to the states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u="sng" dirty="0"/>
              <a:t>Forced</a:t>
            </a:r>
            <a:r>
              <a:rPr lang="en-US" sz="2400" b="1" dirty="0"/>
              <a:t> electric utilities to buy power from more efficient producers, such as cogeneration plants – produce electricity and steam – </a:t>
            </a:r>
            <a:r>
              <a:rPr lang="en-US" sz="2400" b="1" u="sng" dirty="0"/>
              <a:t>if cost less than avoided cost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b="1" dirty="0"/>
              <a:t>Led to a new class of generating facilities, </a:t>
            </a:r>
            <a:r>
              <a:rPr lang="en-US" sz="2400" b="1" u="sng" dirty="0"/>
              <a:t>qualifying facilities (</a:t>
            </a:r>
            <a:r>
              <a:rPr lang="en-US" sz="2400" u="sng" dirty="0"/>
              <a:t>QFs</a:t>
            </a:r>
            <a:r>
              <a:rPr lang="en-US" sz="2400" b="1" u="sng" dirty="0"/>
              <a:t>) </a:t>
            </a:r>
            <a:r>
              <a:rPr lang="en-US" sz="2400" b="1" dirty="0"/>
              <a:t>which received special rate and regulatory treatment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Cogeneration facilities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b="1" dirty="0"/>
              <a:t>Small Power Production Facilities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80MW or less (Federal law)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Uses renewable sources – Hydro, wind or solar – as its primary energy source</a:t>
            </a:r>
          </a:p>
          <a:p>
            <a:pPr marL="2171700" lvl="4" indent="-342900">
              <a:buFont typeface="Wingdings" panose="05000000000000000000" pitchFamily="2" charset="2"/>
              <a:buChar char="v"/>
            </a:pPr>
            <a:r>
              <a:rPr lang="en-US" sz="2400" b="1" u="sng" dirty="0"/>
              <a:t>NC implementation was set at 5MW to be a QF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lvl="1"/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/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553229" y="240006"/>
            <a:ext cx="11416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 dirty="0">
                <a:solidFill>
                  <a:schemeClr val="bg1"/>
                </a:solidFill>
              </a:rPr>
              <a:t>Legacy Federal Energy Policy- PURPA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894" y="1026458"/>
            <a:ext cx="1107281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3600" b="1" dirty="0">
              <a:solidFill>
                <a:prstClr val="black"/>
              </a:solidFill>
              <a:latin typeface="Arial Narrow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80% Property tax abatement for Solar Facilities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2017 HB589 – Competitive Energy Solutions for North Carolina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 Narrow"/>
              </a:rPr>
              <a:t>2019 S559 – Storm Securitization/Alt. Rates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3600" b="1" dirty="0">
              <a:solidFill>
                <a:prstClr val="black"/>
              </a:solidFill>
              <a:latin typeface="Arial Narrow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2021 HB 951 – Energy Solutions for North Carolina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3600" b="1" dirty="0">
              <a:solidFill>
                <a:prstClr val="black"/>
              </a:solidFill>
              <a:latin typeface="Arial Narrow"/>
            </a:endParaRP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553229" y="240006"/>
            <a:ext cx="11416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 dirty="0">
                <a:solidFill>
                  <a:schemeClr val="bg1"/>
                </a:solidFill>
              </a:rPr>
              <a:t>Solar Policy Changes in North Carolina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356" y="890505"/>
            <a:ext cx="1107281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NC House version was a compromise reached over 30 stakeholder meetings.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Specifically, House Bill 589: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Reforms PURPA implementation by improving solar interconnection process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Grandfathers at least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3,500 MW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legacy PURPA PV, operational and in the queue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Establishes Competitive Procurement, at or below avoided cost, of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2,660 MW</a:t>
            </a: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en-US" sz="2600" b="1" u="sng" dirty="0">
                <a:solidFill>
                  <a:prstClr val="black"/>
                </a:solidFill>
                <a:latin typeface="Arial Narrow"/>
              </a:rPr>
              <a:t>As of 2021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over $350 million in documented ratepayer savings</a:t>
            </a:r>
            <a:endParaRPr kumimoji="0" lang="en-US" sz="2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Restarts Green Source Rider program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for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Industry, Academic Institutions, and to assist military in energy security on bases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600MW set aside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).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endParaRPr lang="en-US" sz="2600" dirty="0">
              <a:solidFill>
                <a:prstClr val="black"/>
              </a:solidFill>
              <a:latin typeface="Arial Narrow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Formally legalizes leasing of rooftop systems(capped at 1% of NC peak,~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250 MW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Creates rooftop solar rebate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100 MW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, 5 years) (</a:t>
            </a:r>
            <a:r>
              <a:rPr kumimoji="0" 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voluntary Duke Energy program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Creates Community Solar program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40 MW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Allows at least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200 MW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of 10 year “standard contract” 1 MW or less, PURPA QFs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 total, should result in a minimum of 6,800 – 7,350 MW of PV in Duke Energy territories by 2022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218493" y="160251"/>
            <a:ext cx="1141663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2017 House Bill 589, Competitive Energy Solutions for North Carolina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356" y="890505"/>
            <a:ext cx="1107281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 Narrow"/>
              </a:rPr>
              <a:t>Storm Securitization (Passed in Final Bill)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Arial Narrow"/>
              </a:rPr>
              <a:t>Create the storm recovery charge and provides that the revenues generated by this charge, known as storm recovery property, is a property right that can be transferred and pledged as security for storm recovery bonds.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lang="en-US" sz="3600" dirty="0">
              <a:solidFill>
                <a:prstClr val="black"/>
              </a:solidFill>
              <a:latin typeface="Arial Narrow"/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Arial Narrow"/>
              </a:rPr>
              <a:t>Authorizing Rates Using Alternative Mechanisms (Failed)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Arial Narrow"/>
              </a:rPr>
              <a:t>“Banded ratemaking” that essentially ensures the utility received its rate of return.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lang="en-US" sz="2600" dirty="0">
              <a:solidFill>
                <a:prstClr val="black"/>
              </a:solidFill>
              <a:latin typeface="Arial Narrow"/>
            </a:endParaRP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242986" y="217225"/>
            <a:ext cx="11416633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2019 Senate Bill 559, Securitization/Alt Ratemaking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356" y="890505"/>
            <a:ext cx="110728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lang="en-US" sz="2600" dirty="0">
              <a:solidFill>
                <a:prstClr val="black"/>
              </a:solidFill>
              <a:latin typeface="Arial Narrow"/>
            </a:endParaRP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242986" y="217225"/>
            <a:ext cx="11416633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2021 House Bill 951, Energy Solutions for NC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7AD5A1-C540-4C24-BFA6-B56FD38CB126}"/>
              </a:ext>
            </a:extLst>
          </p:cNvPr>
          <p:cNvSpPr txBox="1"/>
          <p:nvPr/>
        </p:nvSpPr>
        <p:spPr>
          <a:xfrm>
            <a:off x="796356" y="988259"/>
            <a:ext cx="114936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Carbon Reduction/Fuel Transition/Decommissioning</a:t>
            </a:r>
          </a:p>
          <a:p>
            <a:pPr marL="1371589" lvl="2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70% Carbon reduction by 2030</a:t>
            </a:r>
          </a:p>
          <a:p>
            <a:pPr marL="1371589" lvl="2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Carbon Neutral by 2050</a:t>
            </a:r>
          </a:p>
          <a:p>
            <a:pPr marL="1371589" lvl="2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NC Utilities Commission given broad authority</a:t>
            </a:r>
          </a:p>
          <a:p>
            <a:pPr marL="1371589" lvl="2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800" b="1" dirty="0">
              <a:solidFill>
                <a:prstClr val="black"/>
              </a:solidFill>
              <a:latin typeface="Arial Narrow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Performance-Based Regulation of Electric Public Utilities ******</a:t>
            </a:r>
          </a:p>
          <a:p>
            <a:pPr marL="914389" lvl="1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Performance-Based Regulation Authorized</a:t>
            </a:r>
          </a:p>
          <a:p>
            <a:pPr marL="914389" lvl="1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Multi-Year Rate Plan</a:t>
            </a:r>
          </a:p>
          <a:p>
            <a:pPr marL="914389" lvl="1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800" b="1" dirty="0">
              <a:solidFill>
                <a:prstClr val="black"/>
              </a:solidFill>
              <a:latin typeface="Arial Narrow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Rulemaking</a:t>
            </a:r>
          </a:p>
          <a:p>
            <a:pPr lvl="1" defTabSz="1219170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Arial Narrow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“Blend and Extend” PPA with Eligible Small Power Producers</a:t>
            </a:r>
          </a:p>
        </p:txBody>
      </p:sp>
    </p:spTree>
    <p:extLst>
      <p:ext uri="{BB962C8B-B14F-4D97-AF65-F5344CB8AC3E}">
        <p14:creationId xmlns:p14="http://schemas.microsoft.com/office/powerpoint/2010/main" val="36235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19D665C-CA2E-4871-825F-F532C00C9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8" y="0"/>
            <a:ext cx="8874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7ECC-6220-42EC-B02E-8913538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Phases of Offshore Wind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8A51-2F04-4F4F-951F-B8E78A0DF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Pre-Construction</a:t>
            </a:r>
          </a:p>
          <a:p>
            <a:pPr lvl="1"/>
            <a:r>
              <a:rPr lang="en-US" sz="2800" dirty="0"/>
              <a:t>Federal Government action priors to Leasing Auctions</a:t>
            </a:r>
          </a:p>
          <a:p>
            <a:pPr lvl="1"/>
            <a:r>
              <a:rPr lang="en-US" sz="2800" dirty="0"/>
              <a:t>Lease Auction</a:t>
            </a:r>
          </a:p>
          <a:p>
            <a:pPr lvl="1"/>
            <a:r>
              <a:rPr lang="en-US" sz="2800" dirty="0"/>
              <a:t>Interested Parties actions</a:t>
            </a:r>
          </a:p>
          <a:p>
            <a:pPr lvl="1"/>
            <a:r>
              <a:rPr lang="en-US" sz="2800" dirty="0"/>
              <a:t>Financing</a:t>
            </a:r>
          </a:p>
          <a:p>
            <a:r>
              <a:rPr lang="en-US" sz="2800" b="1" dirty="0"/>
              <a:t>Exploratory Phase</a:t>
            </a:r>
          </a:p>
          <a:p>
            <a:pPr lvl="1"/>
            <a:r>
              <a:rPr lang="en-US" sz="2800" dirty="0"/>
              <a:t>Map the sea bottom</a:t>
            </a:r>
          </a:p>
          <a:p>
            <a:pPr lvl="1"/>
            <a:r>
              <a:rPr lang="en-US" sz="2800" dirty="0"/>
              <a:t>Core samples of potential sites</a:t>
            </a:r>
          </a:p>
          <a:p>
            <a:pPr lvl="1"/>
            <a:r>
              <a:rPr lang="en-US" sz="2800" dirty="0"/>
              <a:t>Scour for, and remove, unexploded ordinance and other hazards</a:t>
            </a:r>
          </a:p>
          <a:p>
            <a:pPr lvl="1"/>
            <a:r>
              <a:rPr lang="en-US" sz="2800" u="sng" dirty="0"/>
              <a:t>OPPORTUNITIES</a:t>
            </a:r>
            <a:r>
              <a:rPr lang="en-US" sz="2800" dirty="0"/>
              <a:t>: Survey and scout vessels (manned and unmanned)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9E690-D927-4605-ACDA-539C884E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7ECC-6220-42EC-B02E-8913538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Phases of Off Shore Wind </a:t>
            </a:r>
            <a:r>
              <a:rPr lang="en-US" sz="4000" dirty="0" err="1"/>
              <a:t>con’t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8A51-2F04-4F4F-951F-B8E78A0DF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Construction</a:t>
            </a:r>
          </a:p>
          <a:p>
            <a:pPr lvl="1"/>
            <a:r>
              <a:rPr lang="en-US" sz="2800" dirty="0"/>
              <a:t>Prep work on sites</a:t>
            </a:r>
          </a:p>
          <a:p>
            <a:pPr lvl="2"/>
            <a:r>
              <a:rPr lang="en-US" sz="2800" dirty="0"/>
              <a:t>Typically move 1,000 tons or more bottom sediment and rock to prep foundation site</a:t>
            </a:r>
          </a:p>
          <a:p>
            <a:pPr lvl="1"/>
            <a:r>
              <a:rPr lang="en-US" sz="2800" dirty="0"/>
              <a:t>Construction</a:t>
            </a:r>
          </a:p>
          <a:p>
            <a:pPr lvl="2"/>
            <a:r>
              <a:rPr lang="en-US" sz="2534" dirty="0"/>
              <a:t>Must be Jones Act Compliant</a:t>
            </a:r>
          </a:p>
          <a:p>
            <a:pPr lvl="2"/>
            <a:r>
              <a:rPr lang="en-US" sz="2534" dirty="0"/>
              <a:t>CHALLENGES &amp; OPPORTUNITIES: </a:t>
            </a:r>
          </a:p>
          <a:p>
            <a:pPr lvl="3"/>
            <a:r>
              <a:rPr lang="en-US" sz="2467" dirty="0" err="1"/>
              <a:t>Feedering</a:t>
            </a:r>
            <a:r>
              <a:rPr lang="en-US" sz="2467" dirty="0"/>
              <a:t> and other specialized vessels</a:t>
            </a:r>
          </a:p>
          <a:p>
            <a:pPr lvl="3"/>
            <a:r>
              <a:rPr lang="en-US" sz="2467" dirty="0"/>
              <a:t>Port Upgrades</a:t>
            </a:r>
          </a:p>
          <a:p>
            <a:pPr lvl="3"/>
            <a:r>
              <a:rPr lang="en-US" sz="2467" dirty="0"/>
              <a:t>Value of the supply chain ($60+B by 2030, nationwide)</a:t>
            </a:r>
          </a:p>
          <a:p>
            <a:pPr lvl="3"/>
            <a:r>
              <a:rPr lang="en-US" sz="2467" dirty="0"/>
              <a:t>Jobs</a:t>
            </a:r>
          </a:p>
          <a:p>
            <a:pPr lvl="1"/>
            <a:r>
              <a:rPr lang="en-US" sz="2800" b="1" dirty="0"/>
              <a:t>Operations &amp; Maintenance</a:t>
            </a:r>
          </a:p>
          <a:p>
            <a:pPr lvl="3"/>
            <a:endParaRPr lang="en-US" sz="2467" dirty="0"/>
          </a:p>
          <a:p>
            <a:pPr lvl="3"/>
            <a:endParaRPr lang="en-US" sz="2467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9E690-D927-4605-ACDA-539C884E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62" y="190501"/>
            <a:ext cx="10394841" cy="1044388"/>
          </a:xfrm>
        </p:spPr>
        <p:txBody>
          <a:bodyPr/>
          <a:lstStyle/>
          <a:p>
            <a:r>
              <a:rPr lang="en-US" dirty="0"/>
              <a:t>Easter morning 1900: 5</a:t>
            </a:r>
            <a:r>
              <a:rPr lang="en-US" baseline="30000" dirty="0"/>
              <a:t>th</a:t>
            </a:r>
            <a:r>
              <a:rPr lang="en-US" dirty="0"/>
              <a:t> Ave, NYC. Spot the automobile.</a:t>
            </a:r>
          </a:p>
        </p:txBody>
      </p:sp>
      <p:pic>
        <p:nvPicPr>
          <p:cNvPr id="4" name="Content Placeholder 3" descr="5th-av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19102" r="2039" b="19329"/>
          <a:stretch/>
        </p:blipFill>
        <p:spPr>
          <a:xfrm>
            <a:off x="910361" y="1561933"/>
            <a:ext cx="10240240" cy="4462143"/>
          </a:xfrm>
        </p:spPr>
      </p:pic>
    </p:spTree>
    <p:extLst>
      <p:ext uri="{BB962C8B-B14F-4D97-AF65-F5344CB8AC3E}">
        <p14:creationId xmlns:p14="http://schemas.microsoft.com/office/powerpoint/2010/main" val="80893188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7ECC-6220-42EC-B02E-8913538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Overall Challenges/Opportunities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8A51-2F04-4F4F-951F-B8E78A0D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5" y="880375"/>
            <a:ext cx="11119467" cy="5659217"/>
          </a:xfrm>
        </p:spPr>
        <p:txBody>
          <a:bodyPr/>
          <a:lstStyle/>
          <a:p>
            <a:r>
              <a:rPr lang="en-US" b="1" dirty="0"/>
              <a:t>Need multi-year certainty to make multi-million dollar decisions</a:t>
            </a:r>
          </a:p>
          <a:p>
            <a:r>
              <a:rPr lang="en-US" dirty="0"/>
              <a:t>Port Funding</a:t>
            </a:r>
          </a:p>
          <a:p>
            <a:pPr lvl="1"/>
            <a:r>
              <a:rPr lang="en-US" dirty="0"/>
              <a:t>Inconsistent funding-frequently looked at as a local issue, not part of a system. (As opposed to consistent Federal funding for airports.)</a:t>
            </a:r>
          </a:p>
          <a:p>
            <a:pPr lvl="1"/>
            <a:r>
              <a:rPr lang="en-US" dirty="0"/>
              <a:t>In North Carolina the state has made significant investments </a:t>
            </a:r>
          </a:p>
          <a:p>
            <a:r>
              <a:rPr lang="en-US" dirty="0"/>
              <a:t>Offshore wind technology changing as we speak. Ex: floating vs. fixed on the sea bottom.</a:t>
            </a:r>
          </a:p>
          <a:p>
            <a:r>
              <a:rPr lang="en-US" dirty="0"/>
              <a:t>Jones Act Compliance</a:t>
            </a:r>
          </a:p>
          <a:p>
            <a:r>
              <a:rPr lang="en-US" dirty="0"/>
              <a:t>Building a Supply Chain</a:t>
            </a:r>
          </a:p>
          <a:p>
            <a:r>
              <a:rPr lang="en-US" dirty="0"/>
              <a:t>State and Local Economic Incentives</a:t>
            </a:r>
          </a:p>
          <a:p>
            <a:r>
              <a:rPr lang="en-US" dirty="0"/>
              <a:t>State Corporate Tax Rates</a:t>
            </a:r>
          </a:p>
          <a:p>
            <a:pPr lvl="1"/>
            <a:r>
              <a:rPr lang="en-US" dirty="0"/>
              <a:t>NC 2022 = 2.5%, decreasing to 0% by 2030</a:t>
            </a:r>
          </a:p>
          <a:p>
            <a:pPr lvl="1"/>
            <a:r>
              <a:rPr lang="en-US" dirty="0"/>
              <a:t>LA 2022 = 7.5% for &gt;$150,000 bracket</a:t>
            </a:r>
          </a:p>
          <a:p>
            <a:r>
              <a:rPr lang="en-US" dirty="0"/>
              <a:t>Workforce Training</a:t>
            </a:r>
          </a:p>
          <a:p>
            <a:pPr lvl="1"/>
            <a:r>
              <a:rPr lang="en-US" dirty="0"/>
              <a:t>In North Carolina we bundle community College specialized training funding as part of our incentive packages.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9E690-D927-4605-ACDA-539C884E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7ECC-6220-42EC-B02E-8913538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Policy  -  Technology &amp; Innovation  - 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8A51-2F04-4F4F-951F-B8E78A0D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5" y="880375"/>
            <a:ext cx="11119467" cy="5659217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9E690-D927-4605-ACDA-539C884E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Content Placeholder 3" descr="5th-ave (1).jpg">
            <a:extLst>
              <a:ext uri="{FF2B5EF4-FFF2-40B4-BE49-F238E27FC236}">
                <a16:creationId xmlns:a16="http://schemas.microsoft.com/office/drawing/2014/main" id="{BBEBBB6D-FDB7-43A7-BF78-5DF178491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6464" r="3652" b="16464"/>
          <a:stretch/>
        </p:blipFill>
        <p:spPr bwMode="auto">
          <a:xfrm>
            <a:off x="1892095" y="1125764"/>
            <a:ext cx="3906567" cy="1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B94E50-DA3B-4A1E-942D-0E3B87C85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362" y="887368"/>
            <a:ext cx="4501243" cy="2541632"/>
          </a:xfrm>
          <a:prstGeom prst="rect">
            <a:avLst/>
          </a:prstGeom>
        </p:spPr>
      </p:pic>
      <p:pic>
        <p:nvPicPr>
          <p:cNvPr id="7" name="Picture 6" descr="A picture containing yellow&#10;&#10;Description automatically generated">
            <a:extLst>
              <a:ext uri="{FF2B5EF4-FFF2-40B4-BE49-F238E27FC236}">
                <a16:creationId xmlns:a16="http://schemas.microsoft.com/office/drawing/2014/main" id="{4D87C595-DC6D-41E3-9E49-2BDFA431D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052" y="3133340"/>
            <a:ext cx="3436085" cy="304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D8E32-A29B-4231-AE14-7FD17E59A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5216" y="3910504"/>
            <a:ext cx="2770230" cy="2468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80C5E-F796-4919-A7D7-490352179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951" y="3709983"/>
            <a:ext cx="4199867" cy="2362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EFBE6E-6E14-47E9-AAFC-BA52FD013DC3}"/>
              </a:ext>
            </a:extLst>
          </p:cNvPr>
          <p:cNvSpPr txBox="1"/>
          <p:nvPr/>
        </p:nvSpPr>
        <p:spPr>
          <a:xfrm>
            <a:off x="3724819" y="4010836"/>
            <a:ext cx="60946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     </a:t>
            </a:r>
            <a:r>
              <a:rPr lang="en-US" sz="1800" b="1" dirty="0">
                <a:solidFill>
                  <a:srgbClr val="FFFF00"/>
                </a:solidFill>
              </a:rPr>
              <a:t>Renewable Energy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  Lessons Learned From North Carolina</a:t>
            </a:r>
          </a:p>
          <a:p>
            <a:endParaRPr lang="en-US" sz="1800" dirty="0">
              <a:solidFill>
                <a:srgbClr val="FFFF00"/>
              </a:solidFill>
              <a:highlight>
                <a:srgbClr val="FFFF00"/>
              </a:highlight>
            </a:endParaRPr>
          </a:p>
          <a:p>
            <a:r>
              <a:rPr lang="en-US" sz="1800" dirty="0">
                <a:solidFill>
                  <a:srgbClr val="FFFF00"/>
                </a:solidFill>
              </a:rPr>
              <a:t>                </a:t>
            </a:r>
            <a:r>
              <a:rPr lang="en-US" sz="1800" b="1" dirty="0">
                <a:solidFill>
                  <a:srgbClr val="FFFF00"/>
                </a:solidFill>
              </a:rPr>
              <a:t>Representative John Szoka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           NC House of Representatives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160" y="203201"/>
            <a:ext cx="10329803" cy="1044388"/>
          </a:xfrm>
        </p:spPr>
        <p:txBody>
          <a:bodyPr/>
          <a:lstStyle/>
          <a:p>
            <a:r>
              <a:rPr lang="en-US" dirty="0"/>
              <a:t>Easter morning 1913: 5</a:t>
            </a:r>
            <a:r>
              <a:rPr lang="en-US" baseline="30000" dirty="0"/>
              <a:t>th</a:t>
            </a:r>
            <a:r>
              <a:rPr lang="en-US" dirty="0"/>
              <a:t> Ave, NYC. Can you spot a horse? Why NOT?</a:t>
            </a:r>
          </a:p>
        </p:txBody>
      </p:sp>
      <p:pic>
        <p:nvPicPr>
          <p:cNvPr id="4" name="Content Placeholder 3" descr="5th-ave (1)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6464" r="3652" b="16464"/>
          <a:stretch/>
        </p:blipFill>
        <p:spPr>
          <a:xfrm>
            <a:off x="910362" y="1602898"/>
            <a:ext cx="10458727" cy="4612343"/>
          </a:xfrm>
        </p:spPr>
      </p:pic>
    </p:spTree>
    <p:extLst>
      <p:ext uri="{BB962C8B-B14F-4D97-AF65-F5344CB8AC3E}">
        <p14:creationId xmlns:p14="http://schemas.microsoft.com/office/powerpoint/2010/main" val="17168944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894" y="1026458"/>
            <a:ext cx="1107281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4400" b="1" dirty="0">
              <a:solidFill>
                <a:prstClr val="black"/>
              </a:solidFill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 Narrow"/>
              </a:rPr>
              <a:t>Public Policy to Achieve a Desired Result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4400" b="1" dirty="0">
              <a:solidFill>
                <a:prstClr val="black"/>
              </a:solidFill>
              <a:latin typeface="Arial Narrow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Which </a:t>
            </a:r>
            <a:r>
              <a:rPr lang="en-US" sz="4400" b="1" dirty="0">
                <a:solidFill>
                  <a:prstClr val="black"/>
                </a:solidFill>
                <a:latin typeface="Arial Narrow"/>
              </a:rPr>
              <a:t>may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be Achieved by</a:t>
            </a:r>
            <a:r>
              <a:rPr lang="en-US" sz="4400" b="1" dirty="0">
                <a:solidFill>
                  <a:prstClr val="black"/>
                </a:solidFill>
                <a:latin typeface="Arial Narrow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Innovation &amp; Technology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400" b="1" dirty="0">
              <a:solidFill>
                <a:prstClr val="black"/>
              </a:solidFill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 Narrow"/>
              </a:rPr>
              <a:t>Cost Considerations 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prstClr val="black"/>
              </a:solidFill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553229" y="240006"/>
            <a:ext cx="11416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 dirty="0">
                <a:solidFill>
                  <a:schemeClr val="bg1"/>
                </a:solidFill>
              </a:rPr>
              <a:t>Policy – Innovation &amp; Technology - Cost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805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56E9D-BF22-4568-9A17-C55B6E95C8D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956" y="724379"/>
            <a:ext cx="11072815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400" b="1" dirty="0">
              <a:solidFill>
                <a:prstClr val="black"/>
              </a:solidFill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400" b="1" dirty="0">
              <a:solidFill>
                <a:prstClr val="black"/>
              </a:solidFill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Potential Goals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Reduce cost of electricity to Ratepayers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Reduce the rate of increase of cost of electricity production 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Encourage competition between all sources of energy production (to reduce costs)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Support existing energy producers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Increase responsiveness, and reliability, of grid to natural disasters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Encourage growth of renewable energy – lower cost, create jobs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Increase opportunities for current businesses to expand to support renewable energy producers 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/>
              </a:rPr>
              <a:t>Increase revenues to the state</a:t>
            </a: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endParaRPr lang="en-US" sz="2400" b="1" dirty="0">
              <a:solidFill>
                <a:prstClr val="black"/>
              </a:solidFill>
              <a:latin typeface="Arial Narrow"/>
            </a:endParaRP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prstClr val="black"/>
              </a:solidFill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553229" y="240006"/>
            <a:ext cx="11416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 dirty="0">
                <a:solidFill>
                  <a:schemeClr val="bg1"/>
                </a:solidFill>
              </a:rPr>
              <a:t>What Are </a:t>
            </a:r>
            <a:r>
              <a:rPr lang="en-US" sz="4267" u="sng" dirty="0">
                <a:solidFill>
                  <a:schemeClr val="bg1"/>
                </a:solidFill>
              </a:rPr>
              <a:t>Your</a:t>
            </a:r>
            <a:r>
              <a:rPr lang="en-US" sz="4267" dirty="0">
                <a:solidFill>
                  <a:schemeClr val="bg1"/>
                </a:solidFill>
              </a:rPr>
              <a:t> Energy Policy Goals?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31" y="104053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60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07903-640D-4511-9780-5CE7A0C8C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89" y="17840"/>
            <a:ext cx="8785371" cy="67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710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4EC06DE-02CF-4C7D-B7C5-F3113A0F5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0" y="0"/>
            <a:ext cx="11139715" cy="8837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D71CA6-3748-4276-A002-3C4AB5CED5C5}"/>
                  </a:ext>
                </a:extLst>
              </p14:cNvPr>
              <p14:cNvContentPartPr/>
              <p14:nvPr/>
            </p14:nvContentPartPr>
            <p14:xfrm>
              <a:off x="8751767" y="1536081"/>
              <a:ext cx="213840" cy="15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D71CA6-3748-4276-A002-3C4AB5CED5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3767" y="1500441"/>
                <a:ext cx="249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74FF8C-D619-4244-9DDC-13B8A617A709}"/>
                  </a:ext>
                </a:extLst>
              </p14:cNvPr>
              <p14:cNvContentPartPr/>
              <p14:nvPr/>
            </p14:nvContentPartPr>
            <p14:xfrm>
              <a:off x="8743847" y="2505561"/>
              <a:ext cx="23616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74FF8C-D619-4244-9DDC-13B8A617A7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25847" y="2469921"/>
                <a:ext cx="2718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9D8630-B342-406C-A862-2B96E4F73784}"/>
                  </a:ext>
                </a:extLst>
              </p14:cNvPr>
              <p14:cNvContentPartPr/>
              <p14:nvPr/>
            </p14:nvContentPartPr>
            <p14:xfrm>
              <a:off x="8760047" y="2659281"/>
              <a:ext cx="226440" cy="19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9D8630-B342-406C-A862-2B96E4F737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42047" y="2623641"/>
                <a:ext cx="2620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D6E4F8-0663-4FE8-9F43-53BE92BB9296}"/>
                  </a:ext>
                </a:extLst>
              </p14:cNvPr>
              <p14:cNvContentPartPr/>
              <p14:nvPr/>
            </p14:nvContentPartPr>
            <p14:xfrm>
              <a:off x="8711087" y="3588081"/>
              <a:ext cx="249120" cy="12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D6E4F8-0663-4FE8-9F43-53BE92BB92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93087" y="3552441"/>
                <a:ext cx="28476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1ACEFBC-4C41-49A2-83DA-D2324AF45230}"/>
                  </a:ext>
                </a:extLst>
              </p14:cNvPr>
              <p14:cNvContentPartPr/>
              <p14:nvPr/>
            </p14:nvContentPartPr>
            <p14:xfrm>
              <a:off x="8719367" y="4011441"/>
              <a:ext cx="239040" cy="38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1ACEFBC-4C41-49A2-83DA-D2324AF4523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01367" y="3975441"/>
                <a:ext cx="2746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B024409-4B6B-4CAD-8DAA-9A44D20AB43B}"/>
                  </a:ext>
                </a:extLst>
              </p14:cNvPr>
              <p14:cNvContentPartPr/>
              <p14:nvPr/>
            </p14:nvContentPartPr>
            <p14:xfrm>
              <a:off x="8741327" y="3967521"/>
              <a:ext cx="247680" cy="29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B024409-4B6B-4CAD-8DAA-9A44D20AB43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23687" y="3931881"/>
                <a:ext cx="28332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DA5B41F-730A-422F-B96C-456302224B53}"/>
                  </a:ext>
                </a:extLst>
              </p14:cNvPr>
              <p14:cNvContentPartPr/>
              <p14:nvPr/>
            </p14:nvContentPartPr>
            <p14:xfrm>
              <a:off x="3437087" y="4529841"/>
              <a:ext cx="333720" cy="26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DA5B41F-730A-422F-B96C-456302224B5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19087" y="4494201"/>
                <a:ext cx="3693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1A3160-7DAF-4370-8CFD-D86A812E339E}"/>
                  </a:ext>
                </a:extLst>
              </p14:cNvPr>
              <p14:cNvContentPartPr/>
              <p14:nvPr/>
            </p14:nvContentPartPr>
            <p14:xfrm>
              <a:off x="5029007" y="5681841"/>
              <a:ext cx="260640" cy="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1A3160-7DAF-4370-8CFD-D86A812E339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11007" y="5645841"/>
                <a:ext cx="2962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ACA3B06-F0BD-426D-AE65-743B2FCDD5BF}"/>
                  </a:ext>
                </a:extLst>
              </p14:cNvPr>
              <p14:cNvContentPartPr/>
              <p14:nvPr/>
            </p14:nvContentPartPr>
            <p14:xfrm>
              <a:off x="3428807" y="1536081"/>
              <a:ext cx="270360" cy="23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CA3B06-F0BD-426D-AE65-743B2FCDD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10807" y="1500081"/>
                <a:ext cx="3060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07720DE-B771-4F5F-8B9E-A6DA653C02ED}"/>
                  </a:ext>
                </a:extLst>
              </p14:cNvPr>
              <p14:cNvContentPartPr/>
              <p14:nvPr/>
            </p14:nvContentPartPr>
            <p14:xfrm>
              <a:off x="3445007" y="3183081"/>
              <a:ext cx="236160" cy="25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07720DE-B771-4F5F-8B9E-A6DA653C02E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27007" y="3147441"/>
                <a:ext cx="27180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1EA02C6-08D0-45A5-AC47-12B75D3A740A}"/>
                  </a:ext>
                </a:extLst>
              </p14:cNvPr>
              <p14:cNvContentPartPr/>
              <p14:nvPr/>
            </p14:nvContentPartPr>
            <p14:xfrm>
              <a:off x="3477767" y="3297921"/>
              <a:ext cx="21132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1EA02C6-08D0-45A5-AC47-12B75D3A7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60127" y="3261921"/>
                <a:ext cx="246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44F8341-F5AC-43AD-8792-3B5348B04DEB}"/>
                  </a:ext>
                </a:extLst>
              </p14:cNvPr>
              <p14:cNvContentPartPr/>
              <p14:nvPr/>
            </p14:nvContentPartPr>
            <p14:xfrm>
              <a:off x="3461207" y="3394401"/>
              <a:ext cx="219960" cy="18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44F8341-F5AC-43AD-8792-3B5348B04D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43207" y="3358761"/>
                <a:ext cx="2556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4938FBD-A61B-439E-920E-5D905C276FDE}"/>
                  </a:ext>
                </a:extLst>
              </p14:cNvPr>
              <p14:cNvContentPartPr/>
              <p14:nvPr/>
            </p14:nvContentPartPr>
            <p14:xfrm>
              <a:off x="5077967" y="5551161"/>
              <a:ext cx="154440" cy="1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4938FBD-A61B-439E-920E-5D905C276FD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059967" y="5515161"/>
                <a:ext cx="19008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CD3E304-8605-4E14-A496-21A8C0640983}"/>
                  </a:ext>
                </a:extLst>
              </p14:cNvPr>
              <p14:cNvContentPartPr/>
              <p14:nvPr/>
            </p14:nvContentPartPr>
            <p14:xfrm>
              <a:off x="3464087" y="3485481"/>
              <a:ext cx="221400" cy="58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CD3E304-8605-4E14-A496-21A8C064098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46087" y="3449481"/>
                <a:ext cx="2570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54FD011-8D8A-4B40-BBF3-54151D4840E6}"/>
                  </a:ext>
                </a:extLst>
              </p14:cNvPr>
              <p14:cNvContentPartPr/>
              <p14:nvPr/>
            </p14:nvContentPartPr>
            <p14:xfrm>
              <a:off x="3502247" y="3505641"/>
              <a:ext cx="181800" cy="55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54FD011-8D8A-4B40-BBF3-54151D4840E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4607" y="3470001"/>
                <a:ext cx="2174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57674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12B2E-6724-42A1-862C-C32F64502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4"/>
            <a:ext cx="12192000" cy="68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927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CFAD5-C81F-4164-A44B-48129BE4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5" y="237679"/>
            <a:ext cx="8745170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258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# NEW DUKE ENERGY COLORS">
      <a:dk1>
        <a:sysClr val="windowText" lastClr="000000"/>
      </a:dk1>
      <a:lt1>
        <a:sysClr val="window" lastClr="FFFFFF"/>
      </a:lt1>
      <a:dk2>
        <a:srgbClr val="005072"/>
      </a:dk2>
      <a:lt2>
        <a:srgbClr val="EEECE1"/>
      </a:lt2>
      <a:accent1>
        <a:srgbClr val="0089D7"/>
      </a:accent1>
      <a:accent2>
        <a:srgbClr val="7A2531"/>
      </a:accent2>
      <a:accent3>
        <a:srgbClr val="2EB135"/>
      </a:accent3>
      <a:accent4>
        <a:srgbClr val="616265"/>
      </a:accent4>
      <a:accent5>
        <a:srgbClr val="FFCB00"/>
      </a:accent5>
      <a:accent6>
        <a:srgbClr val="FF5A00"/>
      </a:accent6>
      <a:hlink>
        <a:srgbClr val="0089D7"/>
      </a:hlink>
      <a:folHlink>
        <a:srgbClr val="005072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993</Words>
  <Application>Microsoft Office PowerPoint</Application>
  <PresentationFormat>Widescreen</PresentationFormat>
  <Paragraphs>186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Wingdings</vt:lpstr>
      <vt:lpstr>Office Theme</vt:lpstr>
      <vt:lpstr>Default Design</vt:lpstr>
      <vt:lpstr>PowerPoint Presentation</vt:lpstr>
      <vt:lpstr>Easter morning 1900: 5th Ave, NYC. Spot the automobile.</vt:lpstr>
      <vt:lpstr>Easter morning 1913: 5th Ave, NYC. Can you spot a horse? Why NOT?</vt:lpstr>
      <vt:lpstr>Policy – Innovation &amp; Technology - Cost</vt:lpstr>
      <vt:lpstr>What Are Your Energy Policy Goals?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Legacy Federal Energy Policy- PURPA</vt:lpstr>
      <vt:lpstr>Legacy Federal Energy Policy- PURPA </vt:lpstr>
      <vt:lpstr>Solar Policy Changes in North Carolina</vt:lpstr>
      <vt:lpstr>2017 House Bill 589, Competitive Energy Solutions for North Carolina</vt:lpstr>
      <vt:lpstr>2019 Senate Bill 559, Securitization/Alt Ratemaking  </vt:lpstr>
      <vt:lpstr>2021 House Bill 951, Energy Solutions for NC  </vt:lpstr>
      <vt:lpstr>PowerPoint Presentation</vt:lpstr>
      <vt:lpstr>Phases of Offshore Wind</vt:lpstr>
      <vt:lpstr>Phases of Off Shore Wind con’t</vt:lpstr>
      <vt:lpstr>Overall Challenges/Opportunities</vt:lpstr>
      <vt:lpstr>Policy  -  Technology &amp; Innovation  -  Cost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Szoka</dc:creator>
  <cp:lastModifiedBy>John Szoka</cp:lastModifiedBy>
  <cp:revision>69</cp:revision>
  <dcterms:created xsi:type="dcterms:W3CDTF">2022-12-04T18:09:30Z</dcterms:created>
  <dcterms:modified xsi:type="dcterms:W3CDTF">2022-12-13T19:13:48Z</dcterms:modified>
</cp:coreProperties>
</file>